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3BC3"/>
    <a:srgbClr val="FFFF66"/>
    <a:srgbClr val="00FF00"/>
    <a:srgbClr val="DAA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75DCB02-9BB8-47FD-8907-85C794F793BA}" styleName="Stile con tema 1 - Color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4660"/>
  </p:normalViewPr>
  <p:slideViewPr>
    <p:cSldViewPr snapToGrid="0">
      <p:cViewPr varScale="1">
        <p:scale>
          <a:sx n="85" d="100"/>
          <a:sy n="85" d="100"/>
        </p:scale>
        <p:origin x="45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36AE4-652F-423D-8FDC-783C2CBDCD14}" type="datetimeFigureOut">
              <a:rPr lang="it-IT" smtClean="0"/>
              <a:t>27/05/2022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B718-D4D2-4574-8A04-6450C7AEF363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80113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36AE4-652F-423D-8FDC-783C2CBDCD14}" type="datetimeFigureOut">
              <a:rPr lang="it-IT" smtClean="0"/>
              <a:t>27/05/2022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B718-D4D2-4574-8A04-6450C7AEF363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96564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36AE4-652F-423D-8FDC-783C2CBDCD14}" type="datetimeFigureOut">
              <a:rPr lang="it-IT" smtClean="0"/>
              <a:t>27/05/2022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B718-D4D2-4574-8A04-6450C7AEF363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2703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36AE4-652F-423D-8FDC-783C2CBDCD14}" type="datetimeFigureOut">
              <a:rPr lang="it-IT" smtClean="0"/>
              <a:t>27/05/2022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B718-D4D2-4574-8A04-6450C7AEF363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66426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36AE4-652F-423D-8FDC-783C2CBDCD14}" type="datetimeFigureOut">
              <a:rPr lang="it-IT" smtClean="0"/>
              <a:t>27/05/2022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B718-D4D2-4574-8A04-6450C7AEF363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74508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36AE4-652F-423D-8FDC-783C2CBDCD14}" type="datetimeFigureOut">
              <a:rPr lang="it-IT" smtClean="0"/>
              <a:t>27/05/2022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B718-D4D2-4574-8A04-6450C7AEF363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50552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36AE4-652F-423D-8FDC-783C2CBDCD14}" type="datetimeFigureOut">
              <a:rPr lang="it-IT" smtClean="0"/>
              <a:t>27/05/2022</a:t>
            </a:fld>
            <a:endParaRPr lang="it-I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B718-D4D2-4574-8A04-6450C7AEF363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3195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36AE4-652F-423D-8FDC-783C2CBDCD14}" type="datetimeFigureOut">
              <a:rPr lang="it-IT" smtClean="0"/>
              <a:t>27/05/2022</a:t>
            </a:fld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B718-D4D2-4574-8A04-6450C7AEF363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27539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36AE4-652F-423D-8FDC-783C2CBDCD14}" type="datetimeFigureOut">
              <a:rPr lang="it-IT" smtClean="0"/>
              <a:t>27/05/2022</a:t>
            </a:fld>
            <a:endParaRPr lang="it-I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B718-D4D2-4574-8A04-6450C7AEF363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05928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36AE4-652F-423D-8FDC-783C2CBDCD14}" type="datetimeFigureOut">
              <a:rPr lang="it-IT" smtClean="0"/>
              <a:t>27/05/2022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B718-D4D2-4574-8A04-6450C7AEF363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65465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dirty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36AE4-652F-423D-8FDC-783C2CBDCD14}" type="datetimeFigureOut">
              <a:rPr lang="it-IT" smtClean="0"/>
              <a:t>27/05/2022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B718-D4D2-4574-8A04-6450C7AEF363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81451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36AE4-652F-423D-8FDC-783C2CBDCD14}" type="datetimeFigureOut">
              <a:rPr lang="it-IT" smtClean="0"/>
              <a:t>27/05/2022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FB718-D4D2-4574-8A04-6450C7AEF363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562720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isualizza immagine di origine">
            <a:extLst>
              <a:ext uri="{FF2B5EF4-FFF2-40B4-BE49-F238E27FC236}">
                <a16:creationId xmlns:a16="http://schemas.microsoft.com/office/drawing/2014/main" id="{7D62C9BF-7FCD-4BCA-B136-21545D826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442" y="0"/>
            <a:ext cx="6560598" cy="5391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D33D0830-2DB3-4BA1-B796-E67D53AFD8AD}"/>
              </a:ext>
            </a:extLst>
          </p:cNvPr>
          <p:cNvSpPr txBox="1"/>
          <p:nvPr/>
        </p:nvSpPr>
        <p:spPr>
          <a:xfrm>
            <a:off x="393323" y="-1"/>
            <a:ext cx="112950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FFFF66"/>
                </a:solidFill>
                <a:latin typeface="Comic Sans MS" panose="030F0702030302020204" pitchFamily="66" charset="0"/>
              </a:rPr>
              <a:t>We are One:</a:t>
            </a:r>
            <a:r>
              <a:rPr lang="it-IT" sz="3200" b="1" dirty="0">
                <a:solidFill>
                  <a:srgbClr val="FFFF66"/>
                </a:solidFill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it-IT" sz="2800" dirty="0">
                <a:latin typeface="Comic Sans MS" panose="030F0702030302020204" pitchFamily="66" charset="0"/>
              </a:rPr>
              <a:t>percorso di empowerment per </a:t>
            </a:r>
            <a:r>
              <a:rPr lang="it-IT" sz="2800" i="1" dirty="0">
                <a:latin typeface="Comic Sans MS" panose="030F0702030302020204" pitchFamily="66" charset="0"/>
              </a:rPr>
              <a:t>giovani e attivi cittadini del mondo</a:t>
            </a:r>
            <a:r>
              <a:rPr lang="it-IT" sz="28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42AFAFF-870A-40F3-AC3F-6B9AD371DC13}"/>
              </a:ext>
            </a:extLst>
          </p:cNvPr>
          <p:cNvSpPr txBox="1"/>
          <p:nvPr/>
        </p:nvSpPr>
        <p:spPr>
          <a:xfrm rot="373799">
            <a:off x="226619" y="2049622"/>
            <a:ext cx="2723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>
                <a:solidFill>
                  <a:srgbClr val="0070C0"/>
                </a:solidFill>
                <a:latin typeface="Comic Sans MS" panose="030F0702030302020204" pitchFamily="66" charset="0"/>
              </a:rPr>
              <a:t>Complessità</a:t>
            </a:r>
            <a:endParaRPr lang="it-IT" sz="3600" dirty="0">
              <a:solidFill>
                <a:srgbClr val="0070C0"/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55FB4EF-6A5B-46A9-B72E-940839FE6A3C}"/>
              </a:ext>
            </a:extLst>
          </p:cNvPr>
          <p:cNvSpPr txBox="1"/>
          <p:nvPr/>
        </p:nvSpPr>
        <p:spPr>
          <a:xfrm rot="20826016">
            <a:off x="587674" y="4461152"/>
            <a:ext cx="2816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dirty="0">
                <a:solidFill>
                  <a:srgbClr val="893BC3"/>
                </a:solidFill>
                <a:latin typeface="Comic Sans MS" panose="030F0702030302020204" pitchFamily="66" charset="0"/>
              </a:rPr>
              <a:t>Connettività</a:t>
            </a:r>
            <a:endParaRPr lang="it-IT" sz="3600" dirty="0">
              <a:solidFill>
                <a:srgbClr val="893BC3"/>
              </a:solidFill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FF53F1E-3879-4794-A79B-A97D03284852}"/>
              </a:ext>
            </a:extLst>
          </p:cNvPr>
          <p:cNvSpPr txBox="1"/>
          <p:nvPr/>
        </p:nvSpPr>
        <p:spPr>
          <a:xfrm rot="405205">
            <a:off x="8780540" y="4183846"/>
            <a:ext cx="24192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>
                <a:solidFill>
                  <a:srgbClr val="00B050"/>
                </a:solidFill>
                <a:latin typeface="Comic Sans MS" panose="030F0702030302020204" pitchFamily="66" charset="0"/>
              </a:rPr>
              <a:t>circolarità</a:t>
            </a:r>
            <a:endParaRPr lang="it-IT" sz="3600" dirty="0">
              <a:solidFill>
                <a:srgbClr val="00B050"/>
              </a:solidFill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9CA38100-2D32-47C5-8472-ED0044D4661F}"/>
              </a:ext>
            </a:extLst>
          </p:cNvPr>
          <p:cNvSpPr txBox="1"/>
          <p:nvPr/>
        </p:nvSpPr>
        <p:spPr>
          <a:xfrm rot="20551188">
            <a:off x="8920470" y="2125731"/>
            <a:ext cx="2870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sostenibilità</a:t>
            </a:r>
            <a:endParaRPr lang="it-IT" sz="3600" dirty="0">
              <a:solidFill>
                <a:srgbClr val="FF0000"/>
              </a:solidFill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8BC7190-526C-1987-28CB-BC6AF0F555B8}"/>
              </a:ext>
            </a:extLst>
          </p:cNvPr>
          <p:cNvSpPr txBox="1"/>
          <p:nvPr/>
        </p:nvSpPr>
        <p:spPr>
          <a:xfrm>
            <a:off x="4785601" y="5474800"/>
            <a:ext cx="22493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>
                <a:solidFill>
                  <a:srgbClr val="DAA600"/>
                </a:solidFill>
                <a:latin typeface="Comic Sans MS" panose="030F0702030302020204" pitchFamily="66" charset="0"/>
              </a:rPr>
              <a:t>resilienza</a:t>
            </a:r>
            <a:endParaRPr lang="it-IT" sz="3600" dirty="0">
              <a:solidFill>
                <a:srgbClr val="DAA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940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2">
            <a:extLst>
              <a:ext uri="{FF2B5EF4-FFF2-40B4-BE49-F238E27FC236}">
                <a16:creationId xmlns:a16="http://schemas.microsoft.com/office/drawing/2014/main" id="{E56FFC06-3D2E-47C5-9A49-B3329DEAD9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7993834"/>
              </p:ext>
            </p:extLst>
          </p:nvPr>
        </p:nvGraphicFramePr>
        <p:xfrm>
          <a:off x="1354192" y="1099721"/>
          <a:ext cx="9250533" cy="4658557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3083511">
                  <a:extLst>
                    <a:ext uri="{9D8B030D-6E8A-4147-A177-3AD203B41FA5}">
                      <a16:colId xmlns:a16="http://schemas.microsoft.com/office/drawing/2014/main" val="899298126"/>
                    </a:ext>
                  </a:extLst>
                </a:gridCol>
                <a:gridCol w="3083511">
                  <a:extLst>
                    <a:ext uri="{9D8B030D-6E8A-4147-A177-3AD203B41FA5}">
                      <a16:colId xmlns:a16="http://schemas.microsoft.com/office/drawing/2014/main" val="502778386"/>
                    </a:ext>
                  </a:extLst>
                </a:gridCol>
                <a:gridCol w="3083511">
                  <a:extLst>
                    <a:ext uri="{9D8B030D-6E8A-4147-A177-3AD203B41FA5}">
                      <a16:colId xmlns:a16="http://schemas.microsoft.com/office/drawing/2014/main" val="334170943"/>
                    </a:ext>
                  </a:extLst>
                </a:gridCol>
              </a:tblGrid>
              <a:tr h="386047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COSA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DOVE e QUANDO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9015665"/>
                  </a:ext>
                </a:extLst>
              </a:tr>
              <a:tr h="4272510">
                <a:tc>
                  <a:txBody>
                    <a:bodyPr/>
                    <a:lstStyle/>
                    <a:p>
                      <a:r>
                        <a:rPr lang="it-IT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Escursioni a piedi nel territorio </a:t>
                      </a:r>
                      <a:r>
                        <a:rPr lang="it-IT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 imparare a leggere e riconoscere gli elementi tipici della campagna, della collina e della palude</a:t>
                      </a:r>
                      <a:r>
                        <a:rPr lang="it-IT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individuando –sia gli </a:t>
                      </a:r>
                      <a:r>
                        <a:rPr lang="it-IT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aspetti pregevoli </a:t>
                      </a:r>
                      <a:r>
                        <a:rPr lang="it-IT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 tutelare, sia gli </a:t>
                      </a:r>
                      <a:r>
                        <a:rPr lang="it-IT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aspetti di criticità </a:t>
                      </a:r>
                      <a:r>
                        <a:rPr lang="it-IT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dovuti alla condotta umana.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kern="1200" dirty="0">
                          <a:solidFill>
                            <a:schemeClr val="tx1"/>
                          </a:solidFill>
                          <a:effectLst/>
                        </a:rPr>
                        <a:t>Percorso formativo </a:t>
                      </a:r>
                      <a:r>
                        <a:rPr lang="it-IT" sz="1800" i="1" kern="1200" dirty="0">
                          <a:solidFill>
                            <a:schemeClr val="tx1"/>
                          </a:solidFill>
                          <a:effectLst/>
                        </a:rPr>
                        <a:t>outdoor</a:t>
                      </a:r>
                      <a:r>
                        <a:rPr lang="it-IT" sz="1800" kern="1200" dirty="0">
                          <a:solidFill>
                            <a:schemeClr val="tx1"/>
                          </a:solidFill>
                          <a:effectLst/>
                        </a:rPr>
                        <a:t> (svolto in ambiente esterno) basato sulla </a:t>
                      </a:r>
                      <a:r>
                        <a:rPr lang="it-IT" sz="1800" b="1" kern="1200" dirty="0">
                          <a:solidFill>
                            <a:schemeClr val="tx1"/>
                          </a:solidFill>
                          <a:effectLst/>
                        </a:rPr>
                        <a:t>partecipazione attiva </a:t>
                      </a:r>
                      <a:r>
                        <a:rPr lang="it-IT" sz="1800" b="0" kern="1200" dirty="0">
                          <a:solidFill>
                            <a:schemeClr val="tx1"/>
                          </a:solidFill>
                          <a:effectLst/>
                        </a:rPr>
                        <a:t>per incrementare la conoscenza del proprio territorio e sviluppare competenze di cittadinanza attiva.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b="1" dirty="0"/>
                        <a:t>Scuole Medie M. Pellegrini</a:t>
                      </a:r>
                    </a:p>
                    <a:p>
                      <a:pPr algn="just"/>
                      <a:endParaRPr lang="it-IT" dirty="0"/>
                    </a:p>
                    <a:p>
                      <a:pPr algn="just"/>
                      <a:r>
                        <a:rPr lang="it-IT" dirty="0"/>
                        <a:t>Il </a:t>
                      </a:r>
                      <a:r>
                        <a:rPr lang="it-IT"/>
                        <a:t>percorso formativo </a:t>
                      </a:r>
                      <a:r>
                        <a:rPr lang="it-IT" dirty="0"/>
                        <a:t>si </a:t>
                      </a:r>
                      <a:r>
                        <a:rPr lang="it-IT"/>
                        <a:t>svolgerà nell’arco di </a:t>
                      </a:r>
                      <a:r>
                        <a:rPr lang="it-IT" b="1" u="sng"/>
                        <a:t>6 </a:t>
                      </a:r>
                      <a:r>
                        <a:rPr lang="it-IT" b="1" u="sng" dirty="0"/>
                        <a:t>giornate</a:t>
                      </a:r>
                      <a:r>
                        <a:rPr lang="it-IT" b="1" u="none" dirty="0"/>
                        <a:t>, </a:t>
                      </a:r>
                      <a:r>
                        <a:rPr lang="it-IT" b="0" u="none" dirty="0"/>
                        <a:t>ciascuna organizzata in </a:t>
                      </a:r>
                      <a:r>
                        <a:rPr lang="it-IT" u="sng" dirty="0"/>
                        <a:t>5 ore di attività.</a:t>
                      </a:r>
                    </a:p>
                    <a:p>
                      <a:pPr algn="just"/>
                      <a:endParaRPr lang="it-IT" u="none" dirty="0"/>
                    </a:p>
                    <a:p>
                      <a:pPr algn="just"/>
                      <a:r>
                        <a:rPr lang="it-IT" u="none" dirty="0"/>
                        <a:t>La fascia oraria di riferimento è indicativamente </a:t>
                      </a:r>
                      <a:r>
                        <a:rPr lang="it-IT" b="1" u="none" dirty="0"/>
                        <a:t>09:00-14:00</a:t>
                      </a:r>
                    </a:p>
                    <a:p>
                      <a:pPr algn="just"/>
                      <a:endParaRPr lang="it-IT" u="none" dirty="0"/>
                    </a:p>
                    <a:p>
                      <a:pPr algn="just"/>
                      <a:r>
                        <a:rPr lang="it-IT" u="none" dirty="0"/>
                        <a:t>Periodo di riferimento: </a:t>
                      </a:r>
                    </a:p>
                    <a:p>
                      <a:pPr algn="just"/>
                      <a:r>
                        <a:rPr lang="it-IT" b="1" u="none" dirty="0"/>
                        <a:t>4-9 luglio 2022</a:t>
                      </a:r>
                    </a:p>
                    <a:p>
                      <a:pPr algn="just"/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41631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8078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FB05DC6D-9172-473A-BE8E-1FE140747287}"/>
              </a:ext>
            </a:extLst>
          </p:cNvPr>
          <p:cNvSpPr txBox="1"/>
          <p:nvPr/>
        </p:nvSpPr>
        <p:spPr>
          <a:xfrm>
            <a:off x="539688" y="444675"/>
            <a:ext cx="1111262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800" kern="1200" dirty="0">
                <a:solidFill>
                  <a:schemeClr val="dk1"/>
                </a:solidFill>
                <a:effectLst/>
              </a:rPr>
              <a:t>Il concetto di </a:t>
            </a:r>
            <a:r>
              <a:rPr lang="it-IT" sz="1800" b="1" kern="1200" dirty="0">
                <a:solidFill>
                  <a:schemeClr val="dk1"/>
                </a:solidFill>
                <a:effectLst/>
              </a:rPr>
              <a:t>Resilienza</a:t>
            </a:r>
            <a:r>
              <a:rPr lang="it-IT" sz="1800" kern="1200" dirty="0">
                <a:solidFill>
                  <a:schemeClr val="dk1"/>
                </a:solidFill>
                <a:effectLst/>
              </a:rPr>
              <a:t> verrà incrociato con esempi ricavati da altre discipline: fisiche, tecnologiche e letterarie. Possedere questa conoscenza può fornire utili riferimenti per una migliore reazione ai cambiamenti che, a partire dalla scuola, devono rappresentare una linea di riferimento sistematico.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800" kern="1200" dirty="0">
                <a:solidFill>
                  <a:schemeClr val="dk1"/>
                </a:solidFill>
                <a:effectLst/>
              </a:rPr>
              <a:t>Il Progetto affronterà questo concetto astratto muovendo da una concezione di base: la resilienza come una resistenza mutevole, adattiva. Ciò significa che per superare le difficoltà è indispensabile saper contrastare non solo opponendo resistenza ma sviluppando strategie di cambiamento: </a:t>
            </a:r>
            <a:r>
              <a:rPr lang="it-IT" sz="1800" b="1" kern="1200" dirty="0">
                <a:solidFill>
                  <a:schemeClr val="dk1"/>
                </a:solidFill>
                <a:effectLst/>
              </a:rPr>
              <a:t>resistere cambiando</a:t>
            </a:r>
            <a:r>
              <a:rPr lang="it-IT" sz="1800" kern="1200" dirty="0">
                <a:solidFill>
                  <a:schemeClr val="dk1"/>
                </a:solidFill>
                <a:effectLst/>
              </a:rPr>
              <a:t>.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BCB6777D-6544-5F1A-EE37-F96ADE35B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9382" y="2498627"/>
            <a:ext cx="3624577" cy="1766282"/>
          </a:xfrm>
          <a:prstGeom prst="rect">
            <a:avLst/>
          </a:prstGeom>
        </p:spPr>
      </p:pic>
      <p:pic>
        <p:nvPicPr>
          <p:cNvPr id="5" name="Picture 2" descr="Via delle erbe e dei fiori massarosa">
            <a:extLst>
              <a:ext uri="{FF2B5EF4-FFF2-40B4-BE49-F238E27FC236}">
                <a16:creationId xmlns:a16="http://schemas.microsoft.com/office/drawing/2014/main" id="{7CF2A67C-DBFC-6660-588B-CF86D784D8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8" t="29" r="456" b="-2"/>
          <a:stretch/>
        </p:blipFill>
        <p:spPr bwMode="auto">
          <a:xfrm>
            <a:off x="1713282" y="2506208"/>
            <a:ext cx="5569642" cy="175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5D0A5F9D-0522-1644-5557-B91B1C3F5B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10" y="4264909"/>
            <a:ext cx="2829281" cy="1625852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F9C1AD3B-99FC-33AE-3B99-A17CED4C96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4591" y="4264909"/>
            <a:ext cx="2977232" cy="1618999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4CFD273A-1A31-E319-BD44-52837A9CE7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4021" y="4265639"/>
            <a:ext cx="2901289" cy="163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7774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224</Words>
  <Application>Microsoft Office PowerPoint</Application>
  <PresentationFormat>Widescreen</PresentationFormat>
  <Paragraphs>22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Comic Sans MS</vt:lpstr>
      <vt:lpstr>Office Theme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JOEL DE PETRIS</dc:creator>
  <cp:lastModifiedBy>Maddalena Grossi</cp:lastModifiedBy>
  <cp:revision>38</cp:revision>
  <dcterms:created xsi:type="dcterms:W3CDTF">2021-06-03T12:02:34Z</dcterms:created>
  <dcterms:modified xsi:type="dcterms:W3CDTF">2022-05-27T14:18:12Z</dcterms:modified>
</cp:coreProperties>
</file>